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Stosunek liczby urodzeń</a:t>
            </a:r>
            <a:r>
              <a:rPr lang="pl-PL" baseline="0" dirty="0" smtClean="0"/>
              <a:t> do liczby zgonów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l.urodzeń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134</c:v>
                </c:pt>
                <c:pt idx="1">
                  <c:v>128</c:v>
                </c:pt>
                <c:pt idx="2">
                  <c:v>119</c:v>
                </c:pt>
                <c:pt idx="3">
                  <c:v>110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C-4DC5-B444-4C5B60A57E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l.zgonów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129</c:v>
                </c:pt>
                <c:pt idx="1">
                  <c:v>142</c:v>
                </c:pt>
                <c:pt idx="2">
                  <c:v>184</c:v>
                </c:pt>
                <c:pt idx="3">
                  <c:v>154</c:v>
                </c:pt>
                <c:pt idx="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C-4DC5-B444-4C5B60A57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36405648"/>
        <c:axId val="18364264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Arkusz1!$A$2:$A$6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ABC-4DC5-B444-4C5B60A57EC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Arkusz1!$E$1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Arkusz1!$E$2:$E$6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ABC-4DC5-B444-4C5B60A57EC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Arkusz1!$F$1</c15:sqref>
                        </c15:formulaRef>
                      </c:ext>
                    </c:extLst>
                    <c:strCache>
                      <c:ptCount val="1"/>
                      <c:pt idx="0">
                        <c:v>Kolumna3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Arkusz1!$F$2:$F$6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ABC-4DC5-B444-4C5B60A57ECB}"/>
                  </c:ext>
                </c:extLst>
              </c15:ser>
            </c15:filteredBarSeries>
          </c:ext>
        </c:extLst>
      </c:barChart>
      <c:catAx>
        <c:axId val="183640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6426448"/>
        <c:crosses val="autoZero"/>
        <c:auto val="1"/>
        <c:lblAlgn val="ctr"/>
        <c:lblOffset val="100"/>
        <c:noMultiLvlLbl val="0"/>
      </c:catAx>
      <c:valAx>
        <c:axId val="183642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640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mieszkańców miasta 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4607</c:v>
                </c:pt>
                <c:pt idx="1">
                  <c:v>4536</c:v>
                </c:pt>
                <c:pt idx="2">
                  <c:v>4427</c:v>
                </c:pt>
                <c:pt idx="3">
                  <c:v>4341</c:v>
                </c:pt>
                <c:pt idx="4">
                  <c:v>4242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009-9BBC-FE03401050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mieszkańców wsi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8815</c:v>
                </c:pt>
                <c:pt idx="1">
                  <c:v>8755</c:v>
                </c:pt>
                <c:pt idx="2">
                  <c:v>8634</c:v>
                </c:pt>
                <c:pt idx="3">
                  <c:v>8534</c:v>
                </c:pt>
                <c:pt idx="4">
                  <c:v>8446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2-4009-9BBC-FE03401050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905328288"/>
        <c:axId val="1905349088"/>
        <c:axId val="2013059840"/>
      </c:bar3DChart>
      <c:catAx>
        <c:axId val="19053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5349088"/>
        <c:crosses val="autoZero"/>
        <c:auto val="1"/>
        <c:lblAlgn val="ctr"/>
        <c:lblOffset val="100"/>
        <c:noMultiLvlLbl val="0"/>
      </c:catAx>
      <c:valAx>
        <c:axId val="1905349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5328288"/>
        <c:crosses val="autoZero"/>
        <c:crossBetween val="between"/>
      </c:valAx>
      <c:serAx>
        <c:axId val="2013059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5349088"/>
        <c:crosses val="autoZero"/>
      </c:ser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9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2735969020496E-3"/>
          <c:y val="0.1293838651495246"/>
          <c:w val="0.96548366297516897"/>
          <c:h val="0.66082619248393126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miasto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Arkusz1!$B$2:$B$26</c:f>
              <c:numCache>
                <c:formatCode>General</c:formatCode>
                <c:ptCount val="25"/>
                <c:pt idx="0">
                  <c:v>47</c:v>
                </c:pt>
                <c:pt idx="1">
                  <c:v>47</c:v>
                </c:pt>
                <c:pt idx="2">
                  <c:v>39</c:v>
                </c:pt>
                <c:pt idx="3">
                  <c:v>47</c:v>
                </c:pt>
                <c:pt idx="4">
                  <c:v>53</c:v>
                </c:pt>
                <c:pt idx="5">
                  <c:v>45</c:v>
                </c:pt>
                <c:pt idx="6">
                  <c:v>40</c:v>
                </c:pt>
                <c:pt idx="7">
                  <c:v>46</c:v>
                </c:pt>
                <c:pt idx="8">
                  <c:v>44</c:v>
                </c:pt>
                <c:pt idx="9">
                  <c:v>43</c:v>
                </c:pt>
                <c:pt idx="10">
                  <c:v>48</c:v>
                </c:pt>
                <c:pt idx="11">
                  <c:v>53</c:v>
                </c:pt>
                <c:pt idx="12">
                  <c:v>45</c:v>
                </c:pt>
                <c:pt idx="13">
                  <c:v>35</c:v>
                </c:pt>
                <c:pt idx="14">
                  <c:v>49</c:v>
                </c:pt>
                <c:pt idx="15">
                  <c:v>46</c:v>
                </c:pt>
                <c:pt idx="16">
                  <c:v>44</c:v>
                </c:pt>
                <c:pt idx="17">
                  <c:v>54</c:v>
                </c:pt>
                <c:pt idx="18">
                  <c:v>39</c:v>
                </c:pt>
                <c:pt idx="19">
                  <c:v>42</c:v>
                </c:pt>
                <c:pt idx="20">
                  <c:v>33</c:v>
                </c:pt>
                <c:pt idx="21">
                  <c:v>40</c:v>
                </c:pt>
                <c:pt idx="22">
                  <c:v>30</c:v>
                </c:pt>
                <c:pt idx="23">
                  <c:v>23</c:v>
                </c:pt>
                <c:pt idx="2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D9-41D2-8286-7D63F723B2F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wieś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Arkusz1!$C$2:$C$26</c:f>
              <c:numCache>
                <c:formatCode>General</c:formatCode>
                <c:ptCount val="25"/>
                <c:pt idx="0">
                  <c:v>119</c:v>
                </c:pt>
                <c:pt idx="1">
                  <c:v>97</c:v>
                </c:pt>
                <c:pt idx="2">
                  <c:v>91</c:v>
                </c:pt>
                <c:pt idx="3">
                  <c:v>106</c:v>
                </c:pt>
                <c:pt idx="4">
                  <c:v>97</c:v>
                </c:pt>
                <c:pt idx="5">
                  <c:v>98</c:v>
                </c:pt>
                <c:pt idx="6">
                  <c:v>90</c:v>
                </c:pt>
                <c:pt idx="7">
                  <c:v>83</c:v>
                </c:pt>
                <c:pt idx="8">
                  <c:v>92</c:v>
                </c:pt>
                <c:pt idx="9">
                  <c:v>90</c:v>
                </c:pt>
                <c:pt idx="10">
                  <c:v>109</c:v>
                </c:pt>
                <c:pt idx="11">
                  <c:v>108</c:v>
                </c:pt>
                <c:pt idx="12">
                  <c:v>106</c:v>
                </c:pt>
                <c:pt idx="13">
                  <c:v>114</c:v>
                </c:pt>
                <c:pt idx="14">
                  <c:v>102</c:v>
                </c:pt>
                <c:pt idx="15">
                  <c:v>104</c:v>
                </c:pt>
                <c:pt idx="16">
                  <c:v>74</c:v>
                </c:pt>
                <c:pt idx="17">
                  <c:v>93</c:v>
                </c:pt>
                <c:pt idx="18">
                  <c:v>102</c:v>
                </c:pt>
                <c:pt idx="19">
                  <c:v>93</c:v>
                </c:pt>
                <c:pt idx="20">
                  <c:v>101</c:v>
                </c:pt>
                <c:pt idx="21">
                  <c:v>88</c:v>
                </c:pt>
                <c:pt idx="22">
                  <c:v>89</c:v>
                </c:pt>
                <c:pt idx="23">
                  <c:v>87</c:v>
                </c:pt>
                <c:pt idx="2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D9-41D2-8286-7D63F723B2F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razem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Arkusz1!$D$2:$D$26</c:f>
              <c:numCache>
                <c:formatCode>General</c:formatCode>
                <c:ptCount val="25"/>
                <c:pt idx="0">
                  <c:v>166</c:v>
                </c:pt>
                <c:pt idx="1">
                  <c:v>144</c:v>
                </c:pt>
                <c:pt idx="2">
                  <c:v>130</c:v>
                </c:pt>
                <c:pt idx="3">
                  <c:v>153</c:v>
                </c:pt>
                <c:pt idx="4">
                  <c:v>150</c:v>
                </c:pt>
                <c:pt idx="5">
                  <c:v>143</c:v>
                </c:pt>
                <c:pt idx="6">
                  <c:v>130</c:v>
                </c:pt>
                <c:pt idx="7">
                  <c:v>129</c:v>
                </c:pt>
                <c:pt idx="8">
                  <c:v>136</c:v>
                </c:pt>
                <c:pt idx="9">
                  <c:v>133</c:v>
                </c:pt>
                <c:pt idx="10">
                  <c:v>157</c:v>
                </c:pt>
                <c:pt idx="11">
                  <c:v>161</c:v>
                </c:pt>
                <c:pt idx="12">
                  <c:v>151</c:v>
                </c:pt>
                <c:pt idx="13">
                  <c:v>149</c:v>
                </c:pt>
                <c:pt idx="14">
                  <c:v>151</c:v>
                </c:pt>
                <c:pt idx="15">
                  <c:v>150</c:v>
                </c:pt>
                <c:pt idx="16">
                  <c:v>118</c:v>
                </c:pt>
                <c:pt idx="17">
                  <c:v>147</c:v>
                </c:pt>
                <c:pt idx="18">
                  <c:v>141</c:v>
                </c:pt>
                <c:pt idx="19">
                  <c:v>135</c:v>
                </c:pt>
                <c:pt idx="20">
                  <c:v>134</c:v>
                </c:pt>
                <c:pt idx="21">
                  <c:v>128</c:v>
                </c:pt>
                <c:pt idx="22">
                  <c:v>119</c:v>
                </c:pt>
                <c:pt idx="23">
                  <c:v>110</c:v>
                </c:pt>
                <c:pt idx="24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D9-41D2-8286-7D63F723B2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49548623"/>
        <c:axId val="2049541551"/>
      </c:lineChart>
      <c:catAx>
        <c:axId val="204954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9541551"/>
        <c:crosses val="autoZero"/>
        <c:auto val="1"/>
        <c:lblAlgn val="ctr"/>
        <c:lblOffset val="100"/>
        <c:noMultiLvlLbl val="0"/>
      </c:catAx>
      <c:valAx>
        <c:axId val="204954155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4954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724091306768"/>
          <c:y val="0.8659386361235234"/>
          <c:w val="0.28036417322834639"/>
          <c:h val="0.115118980293209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Liczba wydanych decyzji o warunkach zabudowy  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miasto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E-4F6C-A5B2-BC9E39C0D49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28</c:v>
                </c:pt>
                <c:pt idx="1">
                  <c:v>23</c:v>
                </c:pt>
                <c:pt idx="2">
                  <c:v>7</c:v>
                </c:pt>
                <c:pt idx="3">
                  <c:v>53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E-4F6C-A5B2-BC9E39C0D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431151"/>
        <c:axId val="79432815"/>
      </c:barChart>
      <c:catAx>
        <c:axId val="7943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32815"/>
        <c:crosses val="autoZero"/>
        <c:auto val="1"/>
        <c:lblAlgn val="ctr"/>
        <c:lblOffset val="100"/>
        <c:noMultiLvlLbl val="0"/>
      </c:catAx>
      <c:valAx>
        <c:axId val="7943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31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283438475828969E-2"/>
          <c:y val="0.12007475396394451"/>
          <c:w val="0.92010985770218978"/>
          <c:h val="0.7930150402009721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F1-4336-AF76-A3AC1B210C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ED-4B80-9100-2265AC99AC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5ED-4B80-9100-2265AC99AC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5ED-4B80-9100-2265AC99AC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5ED-4B80-9100-2265AC99AC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5ED-4B80-9100-2265AC99AC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5ED-4B80-9100-2265AC99AC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5ED-4B80-9100-2265AC99AC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5ED-4B80-9100-2265AC99A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Arkusz1!$A$2:$A$10</c:f>
              <c:strCache>
                <c:ptCount val="9"/>
                <c:pt idx="0">
                  <c:v>pozostałe miejscowości</c:v>
                </c:pt>
                <c:pt idx="1">
                  <c:v>Józefkowo</c:v>
                </c:pt>
                <c:pt idx="2">
                  <c:v>Mieczkowo</c:v>
                </c:pt>
                <c:pt idx="3">
                  <c:v>Piotrowo</c:v>
                </c:pt>
                <c:pt idx="4">
                  <c:v>Studzienki </c:v>
                </c:pt>
                <c:pt idx="5">
                  <c:v>Sipiory</c:v>
                </c:pt>
                <c:pt idx="6">
                  <c:v>Iwno</c:v>
                </c:pt>
                <c:pt idx="7">
                  <c:v>Szczepice</c:v>
                </c:pt>
                <c:pt idx="8">
                  <c:v>Kcynia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40</c:v>
                </c:pt>
                <c:pt idx="1">
                  <c:v>23</c:v>
                </c:pt>
                <c:pt idx="2">
                  <c:v>18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1-4336-AF76-A3AC1B210C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Miasto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Arkusz1!$A$2:$A$16</c:f>
              <c:numCache>
                <c:formatCode>General</c:formatCode>
                <c:ptCount val="1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1-4A63-B41F-E3F0B2E65FC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Wieś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Arkusz1!$A$2:$A$16</c:f>
              <c:numCache>
                <c:formatCode>General</c:formatCode>
                <c:ptCount val="1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13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1-4A63-B41F-E3F0B2E65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6018816"/>
        <c:axId val="2126025056"/>
        <c:axId val="0"/>
      </c:bar3DChart>
      <c:catAx>
        <c:axId val="21260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025056"/>
        <c:crosses val="autoZero"/>
        <c:auto val="1"/>
        <c:lblAlgn val="ctr"/>
        <c:lblOffset val="100"/>
        <c:noMultiLvlLbl val="0"/>
      </c:catAx>
      <c:valAx>
        <c:axId val="21260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01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7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2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/>
              <a:t>O</a:t>
            </a:r>
            <a:r>
              <a:rPr lang="pl-PL" sz="6000" b="1" dirty="0" smtClean="0"/>
              <a:t>cena aktualnej sytuacji demograficznej</a:t>
            </a:r>
            <a:br>
              <a:rPr lang="pl-PL" sz="6000" b="1" dirty="0" smtClean="0"/>
            </a:br>
            <a:r>
              <a:rPr lang="pl-PL" sz="6000" b="1" dirty="0" smtClean="0"/>
              <a:t>w gminie Kcynia 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Kcynia,25.05.2023 </a:t>
            </a:r>
            <a:endParaRPr lang="pl-PL" dirty="0"/>
          </a:p>
        </p:txBody>
      </p:sp>
      <p:pic>
        <p:nvPicPr>
          <p:cNvPr id="4" name="Obraz 3" descr="Kcynia kons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208" y="758951"/>
            <a:ext cx="908186" cy="10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6" y="758951"/>
            <a:ext cx="2420982" cy="9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896302" cy="119597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Udział procentowy wydanych </a:t>
            </a:r>
            <a:r>
              <a:rPr lang="pl-PL" dirty="0" smtClean="0"/>
              <a:t>decyzji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latach 2018-2022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62314"/>
              </p:ext>
            </p:extLst>
          </p:nvPr>
        </p:nvGraphicFramePr>
        <p:xfrm>
          <a:off x="1097281" y="1600201"/>
          <a:ext cx="9896302" cy="465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2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4000" b="1" dirty="0" smtClean="0"/>
              <a:t>Liczba nadanych numerów porządkowych dla budynków mieszkalnych jednorodzinnych</a:t>
            </a:r>
            <a:endParaRPr lang="pl-PL" sz="40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73318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79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Wnioski: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3406" y="1863151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/>
              <a:t>postępuje </a:t>
            </a:r>
            <a:r>
              <a:rPr lang="pl-PL" sz="2800" dirty="0"/>
              <a:t>zjawisko starzenia się </a:t>
            </a:r>
            <a:r>
              <a:rPr lang="pl-PL" sz="2800" dirty="0" smtClean="0"/>
              <a:t>społeczeństwa</a:t>
            </a:r>
            <a:r>
              <a:rPr lang="pl-PL" sz="2800" dirty="0"/>
              <a:t>,</a:t>
            </a:r>
            <a:endParaRPr lang="pl-PL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/>
              <a:t> spada </a:t>
            </a:r>
            <a:r>
              <a:rPr lang="pl-PL" sz="2800" dirty="0"/>
              <a:t>liczba mieszkańców w wieku przedprodukcyjnym i produkcyjnym w stosunku do osób w wieku </a:t>
            </a:r>
            <a:r>
              <a:rPr lang="pl-PL" sz="2800" dirty="0" smtClean="0"/>
              <a:t>poprodukcyjnym, tendencja </a:t>
            </a:r>
            <a:r>
              <a:rPr lang="pl-PL" sz="2800" dirty="0"/>
              <a:t>ta jest powszechna i nie ogranicza się tylko do gminy </a:t>
            </a:r>
            <a:r>
              <a:rPr lang="pl-PL" sz="2800" dirty="0" smtClean="0"/>
              <a:t>Kcynia,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/>
              <a:t>od </a:t>
            </a:r>
            <a:r>
              <a:rPr lang="pl-PL" sz="2800" dirty="0"/>
              <a:t>roku 2018 notowany jest znaczny wzrost różnicy między zgonami, a urodzeniami, co oznacza wykształcenie się ujemnego przyrostu </a:t>
            </a:r>
            <a:r>
              <a:rPr lang="pl-PL" sz="2800" dirty="0" smtClean="0"/>
              <a:t>naturalnego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355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5300" b="1" dirty="0" smtClean="0"/>
              <a:t>Przyczyny:</a:t>
            </a:r>
            <a:endParaRPr lang="pl-PL" sz="53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5989" y="2569028"/>
            <a:ext cx="10058400" cy="31046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niewystarczająca liczba podmiotów gospodarczych, co przekłada się na ofertę w zakresie miejsc pracy</a:t>
            </a:r>
            <a:r>
              <a:rPr lang="pl-PL" sz="2800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/>
              <a:t>ograniczona mobilność komunikacyjna,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/>
              <a:t> </a:t>
            </a:r>
            <a:r>
              <a:rPr lang="pl-PL" sz="2800" dirty="0"/>
              <a:t>ograniczona dostępność do wysokiej jakości usług </a:t>
            </a:r>
            <a:r>
              <a:rPr lang="pl-PL" sz="2800" dirty="0" smtClean="0"/>
              <a:t>publicznych</a:t>
            </a:r>
            <a:r>
              <a:rPr lang="pl-PL" sz="2800" dirty="0"/>
              <a:t>.</a:t>
            </a:r>
            <a:r>
              <a:rPr lang="pl-PL" sz="2800" dirty="0" smtClean="0"/>
              <a:t> </a:t>
            </a:r>
            <a:endParaRPr lang="pl-PL" sz="28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5839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Proponowane działania: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8800" dirty="0"/>
              <a:t>W najbliższych latach powinny być podejmowane kompleksowe działania zmierzające do ograniczenia odpływu obecnych mieszkańców oraz zachęcające do osiedlenia się nowych. Proces ten wymaga kompleksowego podejścia we wszystkich sferach i dziedzinach życia codziennego z wykorzystaniem  już istniejącego potencjału. </a:t>
            </a:r>
            <a:endParaRPr lang="pl-PL" sz="8800" dirty="0" smtClean="0"/>
          </a:p>
          <a:p>
            <a:r>
              <a:rPr lang="pl-PL" sz="8800" dirty="0" smtClean="0"/>
              <a:t>Główne kierunki </a:t>
            </a:r>
            <a:r>
              <a:rPr lang="pl-PL" sz="8800" dirty="0"/>
              <a:t>działań  w celu przeciwdziałania  niekorzystnym zmianom demograficznym w Gminie Kcynia</a:t>
            </a:r>
            <a:r>
              <a:rPr lang="pl-PL" sz="8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8800" dirty="0" smtClean="0"/>
              <a:t>zwiększenie poziomu przedsiębiorczości ( nowe miejsca pracy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8800" dirty="0" smtClean="0"/>
              <a:t>lokalizacja nowych inwestycji, w szczególności z wykorzystaniem dobrze rozwiniętego rolnictwa i OZE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8800" dirty="0" smtClean="0"/>
              <a:t> poprawa atrakcyjności inwestycyjnej gminy ( plany miejscowe, tereny pod inwestycje)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8800" dirty="0" smtClean="0"/>
              <a:t> usprawnienie komunikacji publicznej poprzez utworzenie nowych połączeń komunikacji zbiorowej (prywatny transport, autobusy, kolei) w celu zwiększenia możliwości zarobkowych mieszkańców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5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97280" y="489734"/>
            <a:ext cx="9840686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rozbudowa i modernizacja infrastruktury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(wodociągi</a:t>
            </a: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kanalizacja, drogi, baza sportowa itd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.),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tworzenie warunków dla rozwoju budownictwa jednorodzinnego i wielorodzinnego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(kompleksowe </a:t>
            </a: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uzbrojenie terenów, planowanie stref do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osiedlania),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polityka senioralna poprzez zwiększenie poziomu usług opiekuńczych oraz wszelkich form aktywności umożliwiających zagospodarowanie wolnego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czasu,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zwiększenie dostępności do usług publicznych typu: edukacja, zdrowie, sport, turystyka itd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.,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podniesienie jakości edukacji poprzez poprawę stanu zaplecza szkolnego, organizację zajęć pozaszkolnych, rozwijanie kompetencji kadry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pedagogicznej,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aktywizacja społeczna i zawodowa dla osób bezrobotnych wykluczonych w celu nabycia kompetencji do podjęcia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pracy,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przeciwdziałanie wykluczeniu </a:t>
            </a:r>
            <a:r>
              <a:rPr lang="pl-PL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cyfrowemu.</a:t>
            </a:r>
            <a:endParaRPr lang="pl-PL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28" y="758952"/>
            <a:ext cx="10086251" cy="35661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399" cy="3566160"/>
          </a:xfrm>
        </p:spPr>
        <p:txBody>
          <a:bodyPr>
            <a:normAutofit/>
          </a:bodyPr>
          <a:lstStyle/>
          <a:p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69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Demografia w gminie Kcynia w latach 2018-2022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224466"/>
              </p:ext>
            </p:extLst>
          </p:nvPr>
        </p:nvGraphicFramePr>
        <p:xfrm>
          <a:off x="1096963" y="2148681"/>
          <a:ext cx="10058400" cy="3417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034">
                  <a:extLst>
                    <a:ext uri="{9D8B030D-6E8A-4147-A177-3AD203B41FA5}">
                      <a16:colId xmlns:a16="http://schemas.microsoft.com/office/drawing/2014/main" val="3561236170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2915316643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502322521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1495346181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76769562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655342384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3517055568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2966430640"/>
                    </a:ext>
                  </a:extLst>
                </a:gridCol>
                <a:gridCol w="914034">
                  <a:extLst>
                    <a:ext uri="{9D8B030D-6E8A-4147-A177-3AD203B41FA5}">
                      <a16:colId xmlns:a16="http://schemas.microsoft.com/office/drawing/2014/main" val="1309541975"/>
                    </a:ext>
                  </a:extLst>
                </a:gridCol>
                <a:gridCol w="916047">
                  <a:extLst>
                    <a:ext uri="{9D8B030D-6E8A-4147-A177-3AD203B41FA5}">
                      <a16:colId xmlns:a16="http://schemas.microsoft.com/office/drawing/2014/main" val="3873603635"/>
                    </a:ext>
                  </a:extLst>
                </a:gridCol>
                <a:gridCol w="916047">
                  <a:extLst>
                    <a:ext uri="{9D8B030D-6E8A-4147-A177-3AD203B41FA5}">
                      <a16:colId xmlns:a16="http://schemas.microsoft.com/office/drawing/2014/main" val="1920229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GMINA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KCYNIA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POBYT STAŁY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POBYT CZASOWY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KOBIETY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MĘŻCZYŹNI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do 18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pow. 18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pow.60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URODZEŃ W GMINIE KCYNIA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ZGONÓW W GMINIE KCYNIA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018289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13.202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13.422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6.677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6.745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2.686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10.736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2.362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134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325096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13.063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228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13.291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6.619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6.671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2.639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10.652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2.403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142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501457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12.872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189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13.061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6.504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6.556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2.568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10.492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2.413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119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184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123125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12.672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203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12.875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6.398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6.477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2.507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10.368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2.478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110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154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953378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12.499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189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12.688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6.323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6.365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2.464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10.224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2.545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172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08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Gmina Kcynia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196698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Analiza sytuacji demograficznej w gminie Kcynia na przestrzeni ostatnich 5 lat wskazuje na trwałą tendencję depopulacji.   W przedstawionym przedziale czasowym liczba ludności spadła o 734 osoby z czego:</a:t>
            </a:r>
          </a:p>
          <a:p>
            <a:r>
              <a:rPr lang="pl-PL" dirty="0" smtClean="0"/>
              <a:t>- </a:t>
            </a:r>
            <a:r>
              <a:rPr lang="pl-PL" dirty="0"/>
              <a:t>197 osoby to różnica pomiędzy liczbą zgonów, a liczbą urodzeń,</a:t>
            </a:r>
          </a:p>
          <a:p>
            <a:r>
              <a:rPr lang="pl-PL" dirty="0"/>
              <a:t>- 537 to osoby, które z różnych przyczyn zmieniły miejsce zamieszkania na inne poza gminą.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9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Demografia w mieście Kcynia w latach</a:t>
            </a:r>
            <a:br>
              <a:rPr lang="pl-PL" dirty="0" smtClean="0"/>
            </a:br>
            <a:r>
              <a:rPr lang="pl-PL" dirty="0" smtClean="0"/>
              <a:t>2018-2022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604653"/>
              </p:ext>
            </p:extLst>
          </p:nvPr>
        </p:nvGraphicFramePr>
        <p:xfrm>
          <a:off x="1683068" y="2238375"/>
          <a:ext cx="8886190" cy="323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135884940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44858236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533011128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91140465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81289041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990406419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71856232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97739052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483479630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544619991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43244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MIASTO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POBYT STAŁY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POBYT CZASOWY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KOBIETY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MĘŻCZYŹNI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do 18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pow. 18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pow.60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URODZEŃ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ZGONÓW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628316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4.462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145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4.607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2.345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2.263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850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3.758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875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33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3282786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4.404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132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4.536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2.251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2.153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791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3.613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895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46257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4.312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115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4.427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2.257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2.169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800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3.626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906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72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816957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4.235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106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4.341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2.212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2.129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764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3.577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928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850717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4.148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4.242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2.164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2.078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742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3.500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959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59869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6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Demografia na terenach wiejskich w latach 2018-2022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04414"/>
              </p:ext>
            </p:extLst>
          </p:nvPr>
        </p:nvGraphicFramePr>
        <p:xfrm>
          <a:off x="1575470" y="2284926"/>
          <a:ext cx="8886190" cy="323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23651036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951978996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55794797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65228638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0436445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55981532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5157363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581155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738936799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1563551356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649904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WIEŚ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POBYT STAŁY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POBYT CZASOWY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RAZEM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KOBIETY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MĘŻCZYŹNI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do 18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pow. 18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pow.60 r.ż.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URODZEŃ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ZGONÓW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88769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8.740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75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8.815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4.332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4.482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1.836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6.978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1.487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101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583779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8.659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8.755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4.368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4.518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1.848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7.039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1.508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26092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8.560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74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8.634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4.247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4.387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1.768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6.866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1.507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112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491756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8.437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8.534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4.186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4.348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1.743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6.791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1.550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101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267164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8.351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95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8.446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4.159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4.287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1.722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6.724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1.586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113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54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Liczba mieszkańców gminy Kcynia w podziale na miasto i wieś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7254875" y="1846263"/>
            <a:ext cx="4937125" cy="736600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3352344"/>
              </p:ext>
            </p:extLst>
          </p:nvPr>
        </p:nvGraphicFramePr>
        <p:xfrm>
          <a:off x="1097280" y="1737360"/>
          <a:ext cx="10058400" cy="434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1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Liczba urodzeń w latach 1998-2022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97066"/>
              </p:ext>
            </p:extLst>
          </p:nvPr>
        </p:nvGraphicFramePr>
        <p:xfrm>
          <a:off x="1096963" y="1737361"/>
          <a:ext cx="10592810" cy="413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00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Liczba osób bezrobotnych </a:t>
            </a:r>
            <a:br>
              <a:rPr lang="pl-PL" sz="4000" dirty="0" smtClean="0"/>
            </a:br>
            <a:r>
              <a:rPr lang="pl-PL" sz="4000" dirty="0" smtClean="0"/>
              <a:t>w latach 2018-2022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755074"/>
              </p:ext>
            </p:extLst>
          </p:nvPr>
        </p:nvGraphicFramePr>
        <p:xfrm>
          <a:off x="2272936" y="1915884"/>
          <a:ext cx="7794172" cy="4057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113">
                  <a:extLst>
                    <a:ext uri="{9D8B030D-6E8A-4147-A177-3AD203B41FA5}">
                      <a16:colId xmlns:a16="http://schemas.microsoft.com/office/drawing/2014/main" val="2794951727"/>
                    </a:ext>
                  </a:extLst>
                </a:gridCol>
                <a:gridCol w="1948113">
                  <a:extLst>
                    <a:ext uri="{9D8B030D-6E8A-4147-A177-3AD203B41FA5}">
                      <a16:colId xmlns:a16="http://schemas.microsoft.com/office/drawing/2014/main" val="1969464230"/>
                    </a:ext>
                  </a:extLst>
                </a:gridCol>
                <a:gridCol w="1948973">
                  <a:extLst>
                    <a:ext uri="{9D8B030D-6E8A-4147-A177-3AD203B41FA5}">
                      <a16:colId xmlns:a16="http://schemas.microsoft.com/office/drawing/2014/main" val="2277618764"/>
                    </a:ext>
                  </a:extLst>
                </a:gridCol>
                <a:gridCol w="1948973">
                  <a:extLst>
                    <a:ext uri="{9D8B030D-6E8A-4147-A177-3AD203B41FA5}">
                      <a16:colId xmlns:a16="http://schemas.microsoft.com/office/drawing/2014/main" val="890183894"/>
                    </a:ext>
                  </a:extLst>
                </a:gridCol>
              </a:tblGrid>
              <a:tr h="63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 OSÓB BEZROBOTNYCH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MIESZKAŃCÓW GMINY KCYNIA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UDZIAŁ PROCENTOWY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585182"/>
                  </a:ext>
                </a:extLst>
              </a:tr>
              <a:tr h="63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551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13 422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4,11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306572"/>
                  </a:ext>
                </a:extLst>
              </a:tr>
              <a:tr h="63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13 291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3,54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665515"/>
                  </a:ext>
                </a:extLst>
              </a:tr>
              <a:tr h="63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604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13 061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4,62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602217"/>
                  </a:ext>
                </a:extLst>
              </a:tr>
              <a:tr h="63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12 825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3,86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476389"/>
                  </a:ext>
                </a:extLst>
              </a:tr>
              <a:tr h="63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12 688</a:t>
                      </a:r>
                      <a:endParaRPr lang="pl-PL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3,55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77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Ilościowe zestawienie wydanych decyzji o warunkach zabudowy dla zabudowy mieszkaniowej jednorodzinnej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43039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0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791</Words>
  <Application>Microsoft Office PowerPoint</Application>
  <PresentationFormat>Panoramiczny</PresentationFormat>
  <Paragraphs>299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Times New Roman</vt:lpstr>
      <vt:lpstr>Wingdings</vt:lpstr>
      <vt:lpstr>Retrospekcja</vt:lpstr>
      <vt:lpstr>Ocena aktualnej sytuacji demograficznej w gminie Kcynia </vt:lpstr>
      <vt:lpstr>   Demografia w gminie Kcynia w latach 2018-2022 </vt:lpstr>
      <vt:lpstr>Gmina Kcynia</vt:lpstr>
      <vt:lpstr>Demografia w mieście Kcynia w latach 2018-2022</vt:lpstr>
      <vt:lpstr>Demografia na terenach wiejskich w latach 2018-2022</vt:lpstr>
      <vt:lpstr>Liczba mieszkańców gminy Kcynia w podziale na miasto i wieś</vt:lpstr>
      <vt:lpstr>Liczba urodzeń w latach 1998-2022</vt:lpstr>
      <vt:lpstr>Liczba osób bezrobotnych  w latach 2018-2022</vt:lpstr>
      <vt:lpstr>Ilościowe zestawienie wydanych decyzji o warunkach zabudowy dla zabudowy mieszkaniowej jednorodzinnej </vt:lpstr>
      <vt:lpstr>Udział procentowy wydanych decyzji   w latach 2018-2022</vt:lpstr>
      <vt:lpstr> Liczba nadanych numerów porządkowych dla budynków mieszkalnych jednorodzinnych</vt:lpstr>
      <vt:lpstr>Wnioski:</vt:lpstr>
      <vt:lpstr>  Przyczyny:</vt:lpstr>
      <vt:lpstr>Proponowane działania: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  w gminie Kcynia </dc:title>
  <dc:creator>Rafał Heftowicz</dc:creator>
  <cp:lastModifiedBy>Rafał Heftowicz</cp:lastModifiedBy>
  <cp:revision>39</cp:revision>
  <dcterms:created xsi:type="dcterms:W3CDTF">2023-05-02T15:20:17Z</dcterms:created>
  <dcterms:modified xsi:type="dcterms:W3CDTF">2023-05-09T05:27:39Z</dcterms:modified>
</cp:coreProperties>
</file>